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58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0" autoAdjust="0"/>
    <p:restoredTop sz="94660"/>
  </p:normalViewPr>
  <p:slideViewPr>
    <p:cSldViewPr>
      <p:cViewPr varScale="1">
        <p:scale>
          <a:sx n="80" d="100"/>
          <a:sy n="80" d="100"/>
        </p:scale>
        <p:origin x="-9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D519B-975D-416A-979A-265FD3921C19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A93DD-FEBD-4938-8D53-6B3BD6D679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Bien </a:t>
            </a:r>
            <a:r>
              <a:rPr lang="en-US" dirty="0" err="1" smtClean="0"/>
              <a:t>Dit</a:t>
            </a:r>
            <a:r>
              <a:rPr lang="en-US" dirty="0" smtClean="0"/>
              <a:t> 1</a:t>
            </a:r>
            <a:br>
              <a:rPr lang="en-US" dirty="0" smtClean="0"/>
            </a:br>
            <a:r>
              <a:rPr lang="en-US" dirty="0" err="1" smtClean="0"/>
              <a:t>Chapitre</a:t>
            </a:r>
            <a:r>
              <a:rPr lang="en-US" dirty="0" smtClean="0"/>
              <a:t> 4, </a:t>
            </a:r>
            <a:r>
              <a:rPr lang="en-US" dirty="0" err="1" smtClean="0"/>
              <a:t>Grammaire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4400"/>
          </a:xfrm>
        </p:spPr>
        <p:txBody>
          <a:bodyPr/>
          <a:lstStyle/>
          <a:p>
            <a:r>
              <a:rPr lang="en-US" dirty="0" smtClean="0"/>
              <a:t>CER &amp; GER verbs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corriger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572000"/>
          <a:ext cx="6476999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685"/>
                <a:gridCol w="1789696"/>
                <a:gridCol w="1363578"/>
                <a:gridCol w="2301040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</a:t>
                      </a:r>
                      <a:r>
                        <a:rPr lang="en-US" sz="2400" dirty="0" err="1" smtClean="0"/>
                        <a:t>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</a:t>
                      </a:r>
                      <a:r>
                        <a:rPr lang="en-US" sz="2400" dirty="0" err="1" smtClean="0"/>
                        <a:t>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Il, </a:t>
                      </a:r>
                      <a:r>
                        <a:rPr lang="en-US" sz="24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corri</a:t>
                      </a:r>
                      <a:r>
                        <a:rPr lang="en-US" sz="2400" dirty="0" err="1" smtClean="0"/>
                        <a:t>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thumb-Correct-Sign-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18937"/>
            <a:ext cx="2362200" cy="298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déranger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4191000"/>
          <a:ext cx="5029198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5"/>
                <a:gridCol w="1389646"/>
                <a:gridCol w="1058778"/>
                <a:gridCol w="1786689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dér</a:t>
                      </a:r>
                      <a:r>
                        <a:rPr lang="en-US" sz="2400" dirty="0" err="1" smtClean="0"/>
                        <a:t>angent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34" descr="peni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241640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encourager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1" y="2209800"/>
          <a:ext cx="5638797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/>
                <a:gridCol w="1676400"/>
                <a:gridCol w="1120941"/>
                <a:gridCol w="2003257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J’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encoura</a:t>
                      </a:r>
                      <a:r>
                        <a:rPr lang="en-US" sz="2400" dirty="0" smtClean="0"/>
                        <a:t>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encoura</a:t>
                      </a:r>
                      <a:r>
                        <a:rPr lang="en-US" sz="2400" dirty="0" err="1" smtClean="0"/>
                        <a:t>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encoura</a:t>
                      </a:r>
                      <a:r>
                        <a:rPr lang="en-US" sz="2400" dirty="0" smtClean="0"/>
                        <a:t>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encoura</a:t>
                      </a:r>
                      <a:r>
                        <a:rPr lang="en-US" sz="2400" dirty="0" err="1" smtClean="0"/>
                        <a:t>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encoura</a:t>
                      </a:r>
                      <a:r>
                        <a:rPr lang="en-US" sz="2400" dirty="0" smtClean="0"/>
                        <a:t>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encoura</a:t>
                      </a:r>
                      <a:r>
                        <a:rPr lang="en-US" sz="2400" dirty="0" err="1" smtClean="0"/>
                        <a:t>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encourager"/>
          <p:cNvPicPr>
            <a:picLocks noChangeAspect="1" noChangeArrowheads="1"/>
          </p:cNvPicPr>
          <p:nvPr/>
        </p:nvPicPr>
        <p:blipFill>
          <a:blip r:embed="rId2" cstate="print"/>
          <a:srcRect r="15761"/>
          <a:stretch>
            <a:fillRect/>
          </a:stretch>
        </p:blipFill>
        <p:spPr bwMode="auto">
          <a:xfrm>
            <a:off x="457200" y="914400"/>
            <a:ext cx="258838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voyager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4191000"/>
          <a:ext cx="533399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885"/>
                <a:gridCol w="1389646"/>
                <a:gridCol w="1058778"/>
                <a:gridCol w="1786689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voya</a:t>
                      </a:r>
                      <a:r>
                        <a:rPr lang="en-US" sz="2400" dirty="0" smtClean="0"/>
                        <a:t>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voya</a:t>
                      </a:r>
                      <a:r>
                        <a:rPr lang="en-US" sz="2400" dirty="0" err="1" smtClean="0"/>
                        <a:t>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voya</a:t>
                      </a:r>
                      <a:r>
                        <a:rPr lang="en-US" sz="2400" dirty="0" smtClean="0"/>
                        <a:t>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voya</a:t>
                      </a:r>
                      <a:r>
                        <a:rPr lang="en-US" sz="2400" dirty="0" err="1" smtClean="0"/>
                        <a:t>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voya</a:t>
                      </a:r>
                      <a:r>
                        <a:rPr lang="en-US" sz="2400" dirty="0" smtClean="0"/>
                        <a:t>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voya</a:t>
                      </a:r>
                      <a:r>
                        <a:rPr lang="en-US" sz="2400" dirty="0" err="1" smtClean="0"/>
                        <a:t>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voyag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9906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the same kind of problem with the sound &amp; spelling being correct when conjugating verbs that end in CER.</a:t>
            </a:r>
          </a:p>
          <a:p>
            <a:r>
              <a:rPr lang="en-US" dirty="0" smtClean="0"/>
              <a:t>Why? Because C has 2 sounds in French</a:t>
            </a:r>
          </a:p>
          <a:p>
            <a:pPr lvl="1"/>
            <a:r>
              <a:rPr lang="en-US" dirty="0" smtClean="0"/>
              <a:t>Hard C (like in </a:t>
            </a:r>
            <a:r>
              <a:rPr lang="en-US" dirty="0" err="1" smtClean="0"/>
              <a:t>cartes</a:t>
            </a:r>
            <a:r>
              <a:rPr lang="en-US" dirty="0" smtClean="0"/>
              <a:t> &amp; cousin) in front of </a:t>
            </a:r>
            <a:r>
              <a:rPr lang="en-US" dirty="0" smtClean="0">
                <a:solidFill>
                  <a:srgbClr val="FF0000"/>
                </a:solidFill>
              </a:rPr>
              <a:t>a, o, u </a:t>
            </a:r>
          </a:p>
          <a:p>
            <a:pPr lvl="1"/>
            <a:r>
              <a:rPr lang="en-US" dirty="0" smtClean="0"/>
              <a:t>Soft C (like </a:t>
            </a:r>
            <a:r>
              <a:rPr lang="en-US" dirty="0" err="1" smtClean="0"/>
              <a:t>cinéma</a:t>
            </a:r>
            <a:r>
              <a:rPr lang="en-US" dirty="0" smtClean="0"/>
              <a:t> &amp; centre) in front of </a:t>
            </a:r>
            <a:r>
              <a:rPr lang="en-US" dirty="0" smtClean="0">
                <a:solidFill>
                  <a:srgbClr val="FF0000"/>
                </a:solidFill>
              </a:rPr>
              <a:t>e ,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/>
          <a:lstStyle/>
          <a:p>
            <a:r>
              <a:rPr lang="en-US" dirty="0" smtClean="0"/>
              <a:t>SO- when we conjugate COMMENCER, we need to hear a soft C sound in all the forms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ut again, we are going to </a:t>
            </a:r>
            <a:r>
              <a:rPr lang="en-US" dirty="0" err="1" smtClean="0"/>
              <a:t>hace</a:t>
            </a:r>
            <a:r>
              <a:rPr lang="en-US" dirty="0" smtClean="0"/>
              <a:t> a problem in the NOUS form when C is followed by O.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438400"/>
          <a:ext cx="7696200" cy="26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76800"/>
          </a:xfrm>
        </p:spPr>
        <p:txBody>
          <a:bodyPr/>
          <a:lstStyle/>
          <a:p>
            <a:r>
              <a:rPr lang="en-US" dirty="0" smtClean="0"/>
              <a:t>What to do now? We add a </a:t>
            </a:r>
            <a:r>
              <a:rPr lang="en-US" dirty="0" err="1" smtClean="0"/>
              <a:t>cédille</a:t>
            </a:r>
            <a:r>
              <a:rPr lang="en-US" dirty="0" smtClean="0"/>
              <a:t> under the C- et </a:t>
            </a:r>
            <a:r>
              <a:rPr lang="en-US" dirty="0" err="1" smtClean="0"/>
              <a:t>voilà</a:t>
            </a:r>
            <a:r>
              <a:rPr lang="en-US" dirty="0" smtClean="0"/>
              <a:t>! Problem solved. (just like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590800"/>
          <a:ext cx="7696200" cy="2858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2286000"/>
                <a:gridCol w="1752600"/>
                <a:gridCol w="266700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commenc</a:t>
                      </a:r>
                      <a:r>
                        <a:rPr lang="en-US" sz="3200" baseline="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ço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ns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commenc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Vous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commenc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Ez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Il, </a:t>
                      </a:r>
                      <a:r>
                        <a:rPr lang="en-US" sz="3200" dirty="0" err="1" smtClean="0"/>
                        <a:t>elle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commenc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Ils</a:t>
                      </a:r>
                      <a:r>
                        <a:rPr lang="en-US" sz="3200" dirty="0" smtClean="0"/>
                        <a:t>, </a:t>
                      </a:r>
                      <a:r>
                        <a:rPr lang="en-US" sz="3200" dirty="0" err="1" smtClean="0"/>
                        <a:t>elles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commenc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Ent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some other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 verbs that also will be conjugated </a:t>
            </a:r>
            <a:r>
              <a:rPr lang="en-US" dirty="0" err="1" smtClean="0">
                <a:solidFill>
                  <a:srgbClr val="FF0000"/>
                </a:solidFill>
              </a:rPr>
              <a:t>çons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NOUS</a:t>
            </a:r>
            <a:r>
              <a:rPr lang="en-US" dirty="0" smtClean="0"/>
              <a:t> form.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3200400"/>
          <a:ext cx="8001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Placer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place,</a:t>
                      </a:r>
                      <a:r>
                        <a:rPr lang="en-US" sz="2400" i="1" baseline="0" dirty="0" smtClean="0">
                          <a:solidFill>
                            <a:srgbClr val="FF0000"/>
                          </a:solidFill>
                        </a:rPr>
                        <a:t> put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avancer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go forward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prononcer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pronounce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lancer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throw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remplacer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replace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commencer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begin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commencer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52801" y="1981200"/>
          <a:ext cx="5410197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243"/>
                <a:gridCol w="1494922"/>
                <a:gridCol w="1138988"/>
                <a:gridCol w="1922044"/>
              </a:tblGrid>
              <a:tr h="291384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Je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commenc</a:t>
                      </a:r>
                      <a:r>
                        <a:rPr lang="en-US" sz="2000" dirty="0" smtClean="0"/>
                        <a:t>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Nous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commenç</a:t>
                      </a:r>
                      <a:r>
                        <a:rPr lang="en-US" sz="2000" dirty="0" err="1" smtClean="0"/>
                        <a:t>ons</a:t>
                      </a:r>
                      <a:endParaRPr lang="en-US" sz="20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commenc</a:t>
                      </a:r>
                      <a:r>
                        <a:rPr lang="en-US" sz="2000" dirty="0" smtClean="0"/>
                        <a:t>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Vous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commenc</a:t>
                      </a:r>
                      <a:r>
                        <a:rPr lang="en-US" sz="2000" dirty="0" err="1" smtClean="0"/>
                        <a:t>ez</a:t>
                      </a:r>
                      <a:endParaRPr lang="en-US" sz="20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Il, </a:t>
                      </a:r>
                      <a:r>
                        <a:rPr lang="en-US" sz="1800" dirty="0" err="1" smtClean="0"/>
                        <a:t>elle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commenc</a:t>
                      </a:r>
                      <a:r>
                        <a:rPr lang="en-US" sz="2000" dirty="0" smtClean="0"/>
                        <a:t>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Ils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elles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commenc</a:t>
                      </a:r>
                      <a:r>
                        <a:rPr lang="en-US" sz="2000" dirty="0" err="1" smtClean="0"/>
                        <a:t>ent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commenc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placer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733800" y="2133600"/>
          <a:ext cx="5029198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5"/>
                <a:gridCol w="1389646"/>
                <a:gridCol w="1058778"/>
                <a:gridCol w="1786689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plac</a:t>
                      </a:r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plaç</a:t>
                      </a:r>
                      <a:r>
                        <a:rPr lang="en-US" sz="2400" dirty="0" err="1" smtClean="0"/>
                        <a:t>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plac</a:t>
                      </a:r>
                      <a:r>
                        <a:rPr lang="en-US" sz="2400" dirty="0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plac</a:t>
                      </a:r>
                      <a:r>
                        <a:rPr lang="en-US" sz="2400" dirty="0" err="1" smtClean="0"/>
                        <a:t>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plac</a:t>
                      </a:r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plac</a:t>
                      </a:r>
                      <a:r>
                        <a:rPr lang="en-US" sz="2400" dirty="0" err="1" smtClean="0"/>
                        <a:t>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 descr="pl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066800"/>
            <a:ext cx="305772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how to conjugate ER verbs?</a:t>
            </a:r>
          </a:p>
          <a:p>
            <a:r>
              <a:rPr lang="en-US" dirty="0" smtClean="0"/>
              <a:t>Take off the ER &amp; add: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819400"/>
          <a:ext cx="76962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742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 changes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ER changes to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prononcer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95600" y="4495800"/>
          <a:ext cx="5791199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00199"/>
                <a:gridCol w="1219199"/>
                <a:gridCol w="2057400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prononc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prononçons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prononc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prononc</a:t>
                      </a:r>
                      <a:r>
                        <a:rPr lang="en-US" sz="2400" dirty="0" err="1" smtClean="0"/>
                        <a:t>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Il,elle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prononc</a:t>
                      </a:r>
                      <a:r>
                        <a:rPr lang="en-US" sz="2400" dirty="0" err="1" smtClean="0"/>
                        <a:t>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92" descr="C:\Users\Phyllis\AppData\Local\Microsoft\Windows\Temporary Internet Files\Content.IE5\IAP23488\MC90030434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22" y="1828800"/>
            <a:ext cx="325050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14600" y="2209800"/>
            <a:ext cx="9906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Bohn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zhour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remplacer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4191000"/>
          <a:ext cx="594359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464"/>
                <a:gridCol w="1642309"/>
                <a:gridCol w="1251283"/>
                <a:gridCol w="2111542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remplac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remplaç</a:t>
                      </a:r>
                      <a:r>
                        <a:rPr lang="en-US" sz="2400" dirty="0" err="1" smtClean="0"/>
                        <a:t>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remplac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remplac</a:t>
                      </a:r>
                      <a:r>
                        <a:rPr lang="en-US" sz="2400" dirty="0" err="1" smtClean="0"/>
                        <a:t>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remplac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remplac</a:t>
                      </a:r>
                      <a:r>
                        <a:rPr lang="en-US" sz="2400" dirty="0" err="1" smtClean="0"/>
                        <a:t>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 descr="rempla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477000" cy="2598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avancer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4572000"/>
          <a:ext cx="5638797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/>
                <a:gridCol w="1676400"/>
                <a:gridCol w="1120941"/>
                <a:gridCol w="2003257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J’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avanc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avanç</a:t>
                      </a:r>
                      <a:r>
                        <a:rPr lang="en-US" sz="2400" dirty="0" err="1" smtClean="0"/>
                        <a:t>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avanc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avanc</a:t>
                      </a:r>
                      <a:r>
                        <a:rPr lang="en-US" sz="2400" dirty="0" err="1" smtClean="0"/>
                        <a:t>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avanc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avanc</a:t>
                      </a:r>
                      <a:r>
                        <a:rPr lang="en-US" sz="2400" dirty="0" err="1" smtClean="0"/>
                        <a:t>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 descr="avanc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724400" cy="271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lancer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52800" y="2209800"/>
          <a:ext cx="533399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885"/>
                <a:gridCol w="1389646"/>
                <a:gridCol w="1058778"/>
                <a:gridCol w="1786689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lanc</a:t>
                      </a:r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lanç</a:t>
                      </a:r>
                      <a:r>
                        <a:rPr lang="en-US" sz="2400" dirty="0" err="1" smtClean="0"/>
                        <a:t>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lanc</a:t>
                      </a:r>
                      <a:r>
                        <a:rPr lang="en-US" sz="2400" dirty="0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lanc</a:t>
                      </a:r>
                      <a:r>
                        <a:rPr lang="en-US" sz="2400" dirty="0" err="1" smtClean="0"/>
                        <a:t>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lanc</a:t>
                      </a:r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lanc</a:t>
                      </a:r>
                      <a:r>
                        <a:rPr lang="en-US" sz="2400" dirty="0" err="1" smtClean="0"/>
                        <a:t>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lanc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24765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HOUSTON- We have a problem with the sound &amp; spelling being correct when conjugating verbs that end in GER.</a:t>
            </a:r>
          </a:p>
          <a:p>
            <a:r>
              <a:rPr lang="en-US" dirty="0" smtClean="0"/>
              <a:t>Why? Because G has 2 sounds in French</a:t>
            </a:r>
          </a:p>
          <a:p>
            <a:pPr lvl="1"/>
            <a:r>
              <a:rPr lang="en-US" dirty="0" smtClean="0"/>
              <a:t>Hard G (like in </a:t>
            </a:r>
            <a:r>
              <a:rPr lang="en-US" dirty="0" err="1" smtClean="0"/>
              <a:t>garçon</a:t>
            </a:r>
            <a:r>
              <a:rPr lang="en-US" dirty="0" smtClean="0"/>
              <a:t> &amp; gamin) in front of </a:t>
            </a:r>
            <a:r>
              <a:rPr lang="en-US" dirty="0" smtClean="0">
                <a:solidFill>
                  <a:srgbClr val="FF0000"/>
                </a:solidFill>
              </a:rPr>
              <a:t>a, o, u </a:t>
            </a:r>
          </a:p>
          <a:p>
            <a:pPr lvl="1"/>
            <a:r>
              <a:rPr lang="en-US" dirty="0" smtClean="0"/>
              <a:t>Soft G (like </a:t>
            </a:r>
            <a:r>
              <a:rPr lang="en-US" dirty="0" err="1" smtClean="0"/>
              <a:t>génial</a:t>
            </a:r>
            <a:r>
              <a:rPr lang="en-US" dirty="0" smtClean="0"/>
              <a:t> &amp; </a:t>
            </a:r>
            <a:r>
              <a:rPr lang="en-US" dirty="0" err="1" smtClean="0"/>
              <a:t>gentil</a:t>
            </a:r>
            <a:r>
              <a:rPr lang="en-US" dirty="0" smtClean="0"/>
              <a:t>) in front of </a:t>
            </a:r>
            <a:r>
              <a:rPr lang="en-US" dirty="0" smtClean="0">
                <a:solidFill>
                  <a:srgbClr val="FF0000"/>
                </a:solidFill>
              </a:rPr>
              <a:t>e ,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86400"/>
          </a:xfrm>
        </p:spPr>
        <p:txBody>
          <a:bodyPr/>
          <a:lstStyle/>
          <a:p>
            <a:r>
              <a:rPr lang="en-US" dirty="0" smtClean="0"/>
              <a:t>SO- when we conjugate MANGER, we need to hear a soft G sound in all the forms (like in manger)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So- can you find where the problem is?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819400"/>
          <a:ext cx="7696200" cy="26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Ons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76800"/>
          </a:xfrm>
        </p:spPr>
        <p:txBody>
          <a:bodyPr/>
          <a:lstStyle/>
          <a:p>
            <a:r>
              <a:rPr lang="en-US" dirty="0" smtClean="0"/>
              <a:t>The NOUS form, of course,  because 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 followed by 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 does not produce a soft sound.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Oh- what to do?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286000"/>
          <a:ext cx="7696200" cy="26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Je/j’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Ons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Ez</a:t>
                      </a:r>
                      <a:endParaRPr lang="en-US" sz="4000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ent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76800"/>
          </a:xfrm>
        </p:spPr>
        <p:txBody>
          <a:bodyPr/>
          <a:lstStyle/>
          <a:p>
            <a:r>
              <a:rPr lang="en-US" dirty="0" smtClean="0"/>
              <a:t>The ingenious </a:t>
            </a:r>
            <a:r>
              <a:rPr lang="en-US" dirty="0" err="1" smtClean="0"/>
              <a:t>Français</a:t>
            </a:r>
            <a:r>
              <a:rPr lang="en-US" dirty="0" smtClean="0"/>
              <a:t> decided to just leave in an extra E before the ONS.  Problem solved!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895600"/>
          <a:ext cx="7696200" cy="3295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828800"/>
                <a:gridCol w="1752600"/>
                <a:gridCol w="2667000"/>
              </a:tblGrid>
              <a:tr h="5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Je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baseline="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EOns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Tu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Vous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Ez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4466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Il, </a:t>
                      </a:r>
                      <a:r>
                        <a:rPr lang="en-US" sz="4000" dirty="0" err="1" smtClean="0"/>
                        <a:t>elle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Ils</a:t>
                      </a:r>
                      <a:r>
                        <a:rPr lang="en-US" sz="4000" dirty="0" smtClean="0"/>
                        <a:t>, </a:t>
                      </a:r>
                      <a:r>
                        <a:rPr lang="en-US" sz="4000" dirty="0" err="1" smtClean="0"/>
                        <a:t>elles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Mang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Ent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some other </a:t>
            </a:r>
            <a:r>
              <a:rPr lang="en-US" dirty="0" smtClean="0">
                <a:solidFill>
                  <a:srgbClr val="FF0000"/>
                </a:solidFill>
              </a:rPr>
              <a:t>GER</a:t>
            </a:r>
            <a:r>
              <a:rPr lang="en-US" dirty="0" smtClean="0"/>
              <a:t> verbs that also will be conjugated </a:t>
            </a:r>
            <a:r>
              <a:rPr lang="en-US" dirty="0" smtClean="0">
                <a:solidFill>
                  <a:srgbClr val="FF0000"/>
                </a:solidFill>
              </a:rPr>
              <a:t>EONS</a:t>
            </a:r>
            <a:r>
              <a:rPr lang="en-US" dirty="0" smtClean="0"/>
              <a:t> in the </a:t>
            </a:r>
            <a:r>
              <a:rPr lang="en-US" dirty="0" smtClean="0">
                <a:solidFill>
                  <a:srgbClr val="FF0000"/>
                </a:solidFill>
              </a:rPr>
              <a:t>NOUS</a:t>
            </a:r>
            <a:r>
              <a:rPr lang="en-US" dirty="0" smtClean="0"/>
              <a:t> form.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3200400"/>
          <a:ext cx="8001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changer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change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déranger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disturb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échanger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exchange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encourager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encourage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corriger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correct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voyager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To travel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changer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733800" y="1981200"/>
          <a:ext cx="502919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5"/>
                <a:gridCol w="1389646"/>
                <a:gridCol w="1058778"/>
                <a:gridCol w="1786689"/>
              </a:tblGrid>
              <a:tr h="291384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change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Changeons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changes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Changez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change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changent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hang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291629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échanger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4191000"/>
          <a:ext cx="5029198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085"/>
                <a:gridCol w="1389646"/>
                <a:gridCol w="1058778"/>
                <a:gridCol w="1786689"/>
              </a:tblGrid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/>
                        <a:t>J’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échangeons</a:t>
                      </a:r>
                      <a:endParaRPr lang="en-US" sz="2400" dirty="0"/>
                    </a:p>
                  </a:txBody>
                  <a:tcPr/>
                </a:tc>
              </a:tr>
              <a:tr h="461358"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Tu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err="1" smtClean="0"/>
                        <a:t>Vous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échangez</a:t>
                      </a:r>
                      <a:endParaRPr lang="en-US" sz="2400" dirty="0"/>
                    </a:p>
                  </a:txBody>
                  <a:tcPr/>
                </a:tc>
              </a:tr>
              <a:tr h="39546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Il, </a:t>
                      </a:r>
                      <a:r>
                        <a:rPr lang="en-US" sz="2000" dirty="0" err="1" smtClean="0"/>
                        <a:t>elle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Ils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 err="1" smtClean="0"/>
                        <a:t>elles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échangent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echang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76400"/>
            <a:ext cx="301836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686</Words>
  <Application>Microsoft Office PowerPoint</Application>
  <PresentationFormat>On-screen Show (4:3)</PresentationFormat>
  <Paragraphs>313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Bien Dit 1 Chapitre 4, Grammaire 1</vt:lpstr>
      <vt:lpstr>GER VERBS</vt:lpstr>
      <vt:lpstr>GER VERBS</vt:lpstr>
      <vt:lpstr>GER VERBS</vt:lpstr>
      <vt:lpstr>GER VERBS</vt:lpstr>
      <vt:lpstr>GER VERBS</vt:lpstr>
      <vt:lpstr>GER VERBS</vt:lpstr>
      <vt:lpstr>changer</vt:lpstr>
      <vt:lpstr>échanger</vt:lpstr>
      <vt:lpstr>corriger</vt:lpstr>
      <vt:lpstr>déranger</vt:lpstr>
      <vt:lpstr>encourager</vt:lpstr>
      <vt:lpstr>voyager</vt:lpstr>
      <vt:lpstr>CER VERBS</vt:lpstr>
      <vt:lpstr>CER VERBS</vt:lpstr>
      <vt:lpstr>CER VERBS</vt:lpstr>
      <vt:lpstr>CER VERBS</vt:lpstr>
      <vt:lpstr>commencer</vt:lpstr>
      <vt:lpstr>placer</vt:lpstr>
      <vt:lpstr>prononcer</vt:lpstr>
      <vt:lpstr>remplacer</vt:lpstr>
      <vt:lpstr>avancer</vt:lpstr>
      <vt:lpstr>lancer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 Dit 1 Chapitre 4, Grammaire 1</dc:title>
  <dc:creator>Phyllis</dc:creator>
  <cp:lastModifiedBy>Phyllis</cp:lastModifiedBy>
  <cp:revision>34</cp:revision>
  <dcterms:created xsi:type="dcterms:W3CDTF">2015-01-24T22:54:34Z</dcterms:created>
  <dcterms:modified xsi:type="dcterms:W3CDTF">2015-01-24T23:58:52Z</dcterms:modified>
</cp:coreProperties>
</file>